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E6073-D47D-4E84-85BA-D5B6408964C5}" v="6" dt="2018-10-29T12:13:05.288"/>
    <p1510:client id="{E70629C9-38C6-0D0E-037C-2E16FF225095}" v="11" dt="2018-10-29T16:07:17.501"/>
    <p1510:client id="{2BE5EAFC-ED27-9ADB-B182-E4EAB3C4A4BE}" v="5" dt="2018-10-30T13:35:53.115"/>
    <p1510:client id="{D29DC31F-E1E5-CF90-2D50-3B44D82EA221}" v="8" dt="2018-10-30T14:12:09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tantinos Glynos" userId="S::cglynos@bournemouth.ac.uk::e34ecfce-4293-4bd2-9c97-097953c6afa6" providerId="AD" clId="Web-{EA43E93C-4011-052E-C597-A7583884B2BB}"/>
    <pc:docChg chg="modSld">
      <pc:chgData name="Constantinos Glynos" userId="S::cglynos@bournemouth.ac.uk::e34ecfce-4293-4bd2-9c97-097953c6afa6" providerId="AD" clId="Web-{EA43E93C-4011-052E-C597-A7583884B2BB}" dt="2018-12-05T15:56:25.730" v="10" actId="1076"/>
      <pc:docMkLst>
        <pc:docMk/>
      </pc:docMkLst>
      <pc:sldChg chg="addSp delSp modSp">
        <pc:chgData name="Constantinos Glynos" userId="S::cglynos@bournemouth.ac.uk::e34ecfce-4293-4bd2-9c97-097953c6afa6" providerId="AD" clId="Web-{EA43E93C-4011-052E-C597-A7583884B2BB}" dt="2018-12-05T15:56:25.730" v="10" actId="1076"/>
        <pc:sldMkLst>
          <pc:docMk/>
          <pc:sldMk cId="2352337603" sldId="257"/>
        </pc:sldMkLst>
        <pc:spChg chg="mod">
          <ac:chgData name="Constantinos Glynos" userId="S::cglynos@bournemouth.ac.uk::e34ecfce-4293-4bd2-9c97-097953c6afa6" providerId="AD" clId="Web-{EA43E93C-4011-052E-C597-A7583884B2BB}" dt="2018-12-05T15:56:07.276" v="2" actId="20577"/>
          <ac:spMkLst>
            <pc:docMk/>
            <pc:sldMk cId="2352337603" sldId="257"/>
            <ac:spMk id="18" creationId="{E8B4F9B6-6BC2-4396-9BE5-DA6B6A344AE9}"/>
          </ac:spMkLst>
        </pc:spChg>
        <pc:picChg chg="add mod">
          <ac:chgData name="Constantinos Glynos" userId="S::cglynos@bournemouth.ac.uk::e34ecfce-4293-4bd2-9c97-097953c6afa6" providerId="AD" clId="Web-{EA43E93C-4011-052E-C597-A7583884B2BB}" dt="2018-12-05T15:56:25.730" v="10" actId="1076"/>
          <ac:picMkLst>
            <pc:docMk/>
            <pc:sldMk cId="2352337603" sldId="257"/>
            <ac:picMk id="3" creationId="{2A6AFE6B-50F0-4545-87B0-DBDB5CF77387}"/>
          </ac:picMkLst>
        </pc:picChg>
        <pc:picChg chg="del">
          <ac:chgData name="Constantinos Glynos" userId="S::cglynos@bournemouth.ac.uk::e34ecfce-4293-4bd2-9c97-097953c6afa6" providerId="AD" clId="Web-{EA43E93C-4011-052E-C597-A7583884B2BB}" dt="2018-12-05T15:56:09.151" v="5"/>
          <ac:picMkLst>
            <pc:docMk/>
            <pc:sldMk cId="2352337603" sldId="257"/>
            <ac:picMk id="14" creationId="{07DD5AA3-E2FA-456C-B3CE-BC9D9E58F7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3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1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B4A6-75C9-49B0-ABCC-A06150946620}"/>
              </a:ext>
            </a:extLst>
          </p:cNvPr>
          <p:cNvSpPr txBox="1"/>
          <p:nvPr/>
        </p:nvSpPr>
        <p:spPr>
          <a:xfrm>
            <a:off x="697536" y="2864149"/>
            <a:ext cx="5781890" cy="655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ncca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RenderFarm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Tool</a:t>
            </a:r>
            <a:endParaRPr lang="en-US" sz="3600" kern="1200">
              <a:solidFill>
                <a:srgbClr val="000000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41" y="313489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Century Gothic"/>
                <a:cs typeface="Calibri"/>
              </a:rPr>
              <a:t>Maya: </a:t>
            </a:r>
            <a:r>
              <a:rPr lang="en-US" sz="1800" b="1" dirty="0" err="1">
                <a:solidFill>
                  <a:srgbClr val="000000"/>
                </a:solidFill>
                <a:latin typeface="Century Gothic"/>
                <a:cs typeface="Calibri"/>
              </a:rPr>
              <a:t>Renderman</a:t>
            </a:r>
            <a:endParaRPr lang="en-US" sz="1800" b="1" kern="1200" dirty="0" err="1">
              <a:solidFill>
                <a:srgbClr val="000000"/>
              </a:solidFill>
              <a:latin typeface="Century Gothic"/>
              <a:cs typeface="Calibri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4F72F23D-CAC5-4F82-BC1C-2EB83D45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8663237" y="2745707"/>
            <a:ext cx="2338471" cy="1941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D4B514-EB9B-4098-990B-F1C977BBC4BC}"/>
              </a:ext>
            </a:extLst>
          </p:cNvPr>
          <p:cNvSpPr txBox="1"/>
          <p:nvPr/>
        </p:nvSpPr>
        <p:spPr>
          <a:xfrm>
            <a:off x="700505" y="5038557"/>
            <a:ext cx="2743200" cy="8803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Century Gothic"/>
              </a:rPr>
              <a:t>Constantinos</a:t>
            </a:r>
            <a:r>
              <a:rPr lang="en-US" dirty="0">
                <a:latin typeface="Century Gothic"/>
                <a:cs typeface="Calibri"/>
              </a:rPr>
              <a:t> </a:t>
            </a:r>
            <a:r>
              <a:rPr lang="en-US" err="1">
                <a:latin typeface="Century Gothic"/>
                <a:cs typeface="Calibri"/>
              </a:rPr>
              <a:t>Glynos</a:t>
            </a:r>
            <a:endParaRPr lang="en-US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err="1">
                <a:latin typeface="Century Gothic"/>
                <a:cs typeface="Calibri"/>
              </a:rPr>
              <a:t>Michail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err="1">
                <a:latin typeface="Century Gothic"/>
                <a:cs typeface="Calibri"/>
              </a:rPr>
              <a:t>Agoulas</a:t>
            </a:r>
            <a:endParaRPr lang="en-US"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55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141" y="1628497"/>
            <a:ext cx="4320468" cy="47508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Once the files are uploaded, the tool will prompt for a quota check on the server.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If you do not have enough disk space (quota) available on the server, your renders will not be saved anywhere.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solidFill>
                  <a:schemeClr val="accent1"/>
                </a:solidFill>
                <a:latin typeface="Century Gothic"/>
              </a:rPr>
              <a:t>Skip </a:t>
            </a:r>
            <a:r>
              <a:rPr lang="en-US" sz="2000">
                <a:latin typeface="Century Gothic"/>
              </a:rPr>
              <a:t>online quota check </a:t>
            </a:r>
            <a:r>
              <a:rPr lang="en-US" sz="2000" u="sng">
                <a:latin typeface="Century Gothic"/>
              </a:rPr>
              <a:t>iff</a:t>
            </a:r>
            <a:r>
              <a:rPr lang="en-US" sz="2000">
                <a:latin typeface="Century Gothic"/>
              </a:rPr>
              <a:t> you are sure you have enough space available.</a:t>
            </a:r>
            <a:endParaRPr lang="en-US" sz="2000" dirty="0">
              <a:latin typeface="Century Gothic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541853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A943DB91-8E0C-4D3B-BEED-C6E090E5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8" y="-50136"/>
            <a:ext cx="5657515" cy="69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1869128"/>
            <a:ext cx="4935415" cy="44834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your 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output renders directory</a:t>
            </a:r>
            <a:r>
              <a:rPr lang="en-US" sz="2000" dirty="0">
                <a:latin typeface="Century Gothic"/>
              </a:rPr>
              <a:t> if you don't want to use the default one.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Job info</a:t>
            </a:r>
            <a:r>
              <a:rPr lang="en-US" sz="2000" dirty="0">
                <a:latin typeface="Century Gothic"/>
              </a:rPr>
              <a:t> data before submitting the job to </a:t>
            </a:r>
            <a:r>
              <a:rPr lang="en-US" sz="2000" dirty="0" err="1">
                <a:latin typeface="Century Gothic"/>
              </a:rPr>
              <a:t>Qube</a:t>
            </a:r>
            <a:r>
              <a:rPr lang="en-US" sz="2000" dirty="0">
                <a:latin typeface="Century Gothic"/>
              </a:rPr>
              <a:t>.</a:t>
            </a:r>
            <a:endParaRPr lang="en-US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Type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y</a:t>
            </a:r>
            <a:r>
              <a:rPr lang="en-US" sz="2000" dirty="0">
                <a:latin typeface="Century Gothic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Enter </a:t>
            </a:r>
            <a:r>
              <a:rPr lang="en-US" sz="2000" dirty="0">
                <a:latin typeface="Century Gothic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699645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3EEADC3-30FC-4C96-85C4-16422E24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23" y="-3972"/>
            <a:ext cx="5657515" cy="68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67" y="2189971"/>
            <a:ext cx="4320468" cy="3079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Unfortunately, you cannot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 wrangle </a:t>
            </a:r>
            <a:r>
              <a:rPr lang="en-US" sz="2000" dirty="0">
                <a:latin typeface="Century Gothic"/>
                <a:cs typeface="Calibri"/>
              </a:rPr>
              <a:t>your renders from the terminal.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At this point you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safely close the terminal</a:t>
            </a:r>
            <a:r>
              <a:rPr lang="en-US" sz="2000" dirty="0">
                <a:latin typeface="Century Gothic"/>
              </a:rPr>
              <a:t> and wrangle your renders from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</a:rPr>
              <a:t>Qube</a:t>
            </a:r>
            <a:r>
              <a:rPr lang="en-US" sz="2000" dirty="0">
                <a:latin typeface="Century Gothic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434908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79E0426-9044-40DE-9FCB-A1C02064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89" y="3555"/>
            <a:ext cx="5764463" cy="6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99" y="1534919"/>
            <a:ext cx="4788362" cy="515185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We go back to 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terminal </a:t>
            </a:r>
            <a:r>
              <a:rPr lang="en-US" sz="2000" dirty="0">
                <a:latin typeface="Century Gothic"/>
                <a:cs typeface="Calibri"/>
              </a:rPr>
              <a:t>(</a:t>
            </a:r>
            <a:r>
              <a:rPr lang="en-US" sz="2000" i="1" dirty="0">
                <a:latin typeface="Century Gothic"/>
                <a:cs typeface="Calibri"/>
              </a:rPr>
              <a:t>the one we used to launch Maya</a:t>
            </a:r>
            <a:r>
              <a:rPr lang="en-US" sz="2000" dirty="0">
                <a:latin typeface="Century Gothic"/>
                <a:cs typeface="Calibri"/>
              </a:rPr>
              <a:t>) and we type:</a:t>
            </a:r>
            <a:endParaRPr lang="en-US" dirty="0"/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latin typeface="Century Gothic"/>
                <a:cs typeface="Calibri"/>
              </a:rPr>
              <a:t>goQube</a:t>
            </a:r>
            <a:r>
              <a:rPr lang="en-US" sz="2000" dirty="0">
                <a:solidFill>
                  <a:srgbClr val="FF0000"/>
                </a:solidFill>
                <a:latin typeface="Century Gothic"/>
                <a:cs typeface="Calibri"/>
              </a:rPr>
              <a:t> &amp;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View our job's progress from the</a:t>
            </a:r>
            <a:r>
              <a:rPr lang="en-US" sz="2000" dirty="0">
                <a:solidFill>
                  <a:schemeClr val="accent6"/>
                </a:solidFill>
                <a:latin typeface="Century Gothic"/>
                <a:cs typeface="Calibri"/>
              </a:rPr>
              <a:t> running instances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View which frame is being rendered from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Job Logs -&gt;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Stdout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 Log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Now</a:t>
            </a:r>
            <a:r>
              <a:rPr lang="en-US" sz="2000" dirty="0">
                <a:latin typeface="Century Gothic"/>
              </a:rPr>
              <a:t> we 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wait 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for it to finish</a:t>
            </a:r>
            <a:r>
              <a:rPr lang="en-US" sz="2000" dirty="0">
                <a:latin typeface="Century Gothic"/>
                <a:cs typeface="Calibri"/>
              </a:rPr>
              <a:t>.</a:t>
            </a:r>
            <a:endParaRPr lang="en-US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You can </a:t>
            </a:r>
            <a:r>
              <a:rPr lang="en-US" sz="2000" b="1" dirty="0">
                <a:solidFill>
                  <a:srgbClr val="FF0000"/>
                </a:solidFill>
                <a:latin typeface="Century Gothic"/>
              </a:rPr>
              <a:t>now 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continue </a:t>
            </a:r>
            <a:r>
              <a:rPr lang="en-US" sz="2000" dirty="0">
                <a:latin typeface="Century Gothic"/>
              </a:rPr>
              <a:t>to work on your scene.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86006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C525659-4952-45A4-8CE1-E7A6AD0D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079" y="3313"/>
            <a:ext cx="6352672" cy="1580179"/>
          </a:xfrm>
          <a:prstGeom prst="rect">
            <a:avLst/>
          </a:prstGeom>
        </p:spPr>
      </p:pic>
      <p:pic>
        <p:nvPicPr>
          <p:cNvPr id="6" name="Picture 6" descr="A screenshot of a map&#10;&#10;Description generated with high confidence">
            <a:extLst>
              <a:ext uri="{FF2B5EF4-FFF2-40B4-BE49-F238E27FC236}">
                <a16:creationId xmlns:a16="http://schemas.microsoft.com/office/drawing/2014/main" id="{673072A6-F0FE-454D-96FF-B8FDC250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313" y="1576196"/>
            <a:ext cx="6352673" cy="52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7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89" y="2109760"/>
            <a:ext cx="3839205" cy="42695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Once the renders are </a:t>
            </a:r>
            <a:r>
              <a:rPr lang="en-US" sz="2000" dirty="0">
                <a:solidFill>
                  <a:schemeClr val="accent6"/>
                </a:solidFill>
                <a:latin typeface="Century Gothic"/>
              </a:rPr>
              <a:t>complete</a:t>
            </a:r>
            <a:r>
              <a:rPr lang="en-US" sz="2000" dirty="0">
                <a:latin typeface="Century Gothic"/>
              </a:rPr>
              <a:t>, we have to access the server manually to get our renders.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Go to:</a:t>
            </a:r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dirty="0">
                <a:solidFill>
                  <a:schemeClr val="accent1"/>
                </a:solidFill>
                <a:latin typeface="Century Gothic"/>
              </a:rPr>
              <a:t>Places -&gt; Browse Network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4750488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Finishing off</a:t>
            </a:r>
            <a:endParaRPr lang="en-US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AA157CB-44F4-42CF-8F6D-60537FD3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18" y="-6996"/>
            <a:ext cx="7448883" cy="68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00" y="1575023"/>
            <a:ext cx="4587836" cy="51117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Click on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Other Locations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Type the following path to the 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Connect to Server </a:t>
            </a:r>
            <a:r>
              <a:rPr lang="en-US" sz="2000" dirty="0">
                <a:latin typeface="Century Gothic"/>
              </a:rPr>
              <a:t>input box.</a:t>
            </a:r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Century Gothic"/>
              </a:rPr>
              <a:t>sftp://tete/</a:t>
            </a:r>
          </a:p>
          <a:p>
            <a:pPr marL="0" indent="0" algn="ctr">
              <a:lnSpc>
                <a:spcPct val="125000"/>
              </a:lnSpc>
              <a:buNone/>
            </a:pPr>
            <a:endParaRPr lang="en-US" sz="2000" dirty="0">
              <a:solidFill>
                <a:srgbClr val="FF0000"/>
              </a:solidFill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Now click on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Connect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username </a:t>
            </a:r>
            <a:r>
              <a:rPr lang="en-US" sz="2000" dirty="0">
                <a:latin typeface="Century Gothic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password </a:t>
            </a:r>
            <a:r>
              <a:rPr lang="en-US" sz="2000" dirty="0">
                <a:latin typeface="Century Gothic"/>
              </a:rPr>
              <a:t>if asked and click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Connect </a:t>
            </a:r>
            <a:r>
              <a:rPr lang="en-US" sz="2000" dirty="0">
                <a:latin typeface="Century Gothic"/>
              </a:rPr>
              <a:t>again.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94027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Finishing off</a:t>
            </a:r>
            <a:endParaRPr lang="en-US" dirty="0"/>
          </a:p>
        </p:txBody>
      </p:sp>
      <p:pic>
        <p:nvPicPr>
          <p:cNvPr id="2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80368DB-27EC-420F-8FC8-33FBA810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585" y="-2594"/>
            <a:ext cx="6259094" cy="68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37" y="2176602"/>
            <a:ext cx="4587836" cy="3347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Change to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 your directory</a:t>
            </a:r>
            <a:r>
              <a:rPr lang="en-US" sz="2000" dirty="0">
                <a:latin typeface="Century Gothic"/>
              </a:rPr>
              <a:t> on the server and find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project directory</a:t>
            </a:r>
            <a:r>
              <a:rPr lang="en-US" sz="2000" dirty="0">
                <a:latin typeface="Century Gothic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Locate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renders </a:t>
            </a:r>
            <a:r>
              <a:rPr lang="en-US" sz="2000" dirty="0">
                <a:latin typeface="Century Gothic"/>
              </a:rPr>
              <a:t>in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output images</a:t>
            </a:r>
            <a:r>
              <a:rPr lang="en-US" sz="2000" dirty="0">
                <a:latin typeface="Century Gothic"/>
              </a:rPr>
              <a:t> folder.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205014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Finishing off</a:t>
            </a:r>
            <a:endParaRPr lang="en-US" dirty="0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35B8134-B8B4-4BD1-B0B6-ADC3594FE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96" y="-5610"/>
            <a:ext cx="7047831" cy="68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9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3" y="951"/>
            <a:ext cx="12198924" cy="140923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"/>
              </a:rPr>
              <a:t>Copy the example </a:t>
            </a:r>
            <a:r>
              <a:rPr lang="en-US">
                <a:latin typeface="Century Gothic"/>
                <a:cs typeface="Calibri"/>
              </a:rPr>
              <a:t>scene</a:t>
            </a:r>
            <a:endParaRPr lang="en-US">
              <a:latin typeface="Century Gothic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1C778-1303-45E0-97E0-18AA59A0A3C1}"/>
              </a:ext>
            </a:extLst>
          </p:cNvPr>
          <p:cNvSpPr txBox="1"/>
          <p:nvPr/>
        </p:nvSpPr>
        <p:spPr>
          <a:xfrm>
            <a:off x="0" y="1235242"/>
            <a:ext cx="12191998" cy="8706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entury Gothic"/>
                <a:cs typeface="Arial"/>
              </a:rPr>
              <a:t>run the copy (cp) command with the recursive flag (-r)</a:t>
            </a:r>
            <a:endParaRPr lang="en-US" dirty="0">
              <a:latin typeface="Century Gothic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cp –r /public/bin/</a:t>
            </a:r>
            <a:r>
              <a:rPr lang="en-US" dirty="0" err="1">
                <a:solidFill>
                  <a:srgbClr val="FF0000"/>
                </a:solidFill>
                <a:latin typeface="Century Gothic"/>
                <a:cs typeface="Arial"/>
              </a:rPr>
              <a:t>ncca_renderfarm</a:t>
            </a: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/Documentation/Examples/Maya/</a:t>
            </a:r>
            <a:r>
              <a:rPr lang="en-US" dirty="0" err="1">
                <a:solidFill>
                  <a:srgbClr val="FF0000"/>
                </a:solidFill>
                <a:latin typeface="Century Gothic"/>
                <a:cs typeface="Arial"/>
              </a:rPr>
              <a:t>Renderman</a:t>
            </a: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/ ~/Desktop</a:t>
            </a:r>
            <a:endParaRPr lang="en-US" dirty="0">
              <a:solidFill>
                <a:srgbClr val="FF0000"/>
              </a:solidFill>
              <a:latin typeface="Century Gothic"/>
              <a:cs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E28ED6-2489-42B2-B040-DDC0E29F65E7}"/>
              </a:ext>
            </a:extLst>
          </p:cNvPr>
          <p:cNvSpPr txBox="1">
            <a:spLocks/>
          </p:cNvSpPr>
          <p:nvPr/>
        </p:nvSpPr>
        <p:spPr>
          <a:xfrm>
            <a:off x="39329" y="3883141"/>
            <a:ext cx="12158819" cy="1409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>
                <a:latin typeface="Century Gothic"/>
                <a:cs typeface="Calibri Light"/>
              </a:rPr>
              <a:t>Open Maya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B4F9B6-6BC2-4396-9BE5-DA6B6A344AE9}"/>
              </a:ext>
            </a:extLst>
          </p:cNvPr>
          <p:cNvSpPr txBox="1"/>
          <p:nvPr/>
        </p:nvSpPr>
        <p:spPr>
          <a:xfrm>
            <a:off x="1711157" y="5005136"/>
            <a:ext cx="91038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latin typeface="Century Gothic"/>
                <a:cs typeface="Arial"/>
              </a:rPr>
              <a:t>goMaya</a:t>
            </a: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 &amp;</a:t>
            </a:r>
            <a:endParaRPr lang="en-US" dirty="0">
              <a:latin typeface="Century Gothic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8FFF26F-B60A-41CB-AE80-8012CA3E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69" y="2333804"/>
            <a:ext cx="9641305" cy="1655655"/>
          </a:xfrm>
          <a:prstGeom prst="rect">
            <a:avLst/>
          </a:prstGeom>
        </p:spPr>
      </p:pic>
      <p:pic>
        <p:nvPicPr>
          <p:cNvPr id="8" name="Picture 14" descr="A screen shot of a social media post&#10;&#10;Description generated with high confidence">
            <a:extLst>
              <a:ext uri="{FF2B5EF4-FFF2-40B4-BE49-F238E27FC236}">
                <a16:creationId xmlns:a16="http://schemas.microsoft.com/office/drawing/2014/main" id="{C8CD5252-FF8F-4CA0-BB02-45D8CA1C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980" y="5374468"/>
            <a:ext cx="7702882" cy="13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6" y="-1278"/>
            <a:ext cx="12196697" cy="142260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</a:rPr>
              <a:t>Open the example </a:t>
            </a:r>
            <a:r>
              <a:rPr lang="en-US" dirty="0">
                <a:latin typeface="Century Gothic"/>
              </a:rPr>
              <a:t>scene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680" y="1245825"/>
            <a:ext cx="5060186" cy="403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4472C4"/>
                </a:solidFill>
                <a:latin typeface="Century Gothic"/>
                <a:cs typeface="Calibri"/>
              </a:rPr>
              <a:t>File -&gt; Open -&gt; bouncy_ball.ma</a:t>
            </a:r>
            <a:endParaRPr lang="en-US" dirty="0">
              <a:solidFill>
                <a:srgbClr val="4472C4"/>
              </a:solidFill>
              <a:cs typeface="Calibri"/>
            </a:endParaRPr>
          </a:p>
          <a:p>
            <a:pPr marL="457200" lvl="1" indent="0" algn="r">
              <a:buNone/>
            </a:pPr>
            <a:endParaRPr lang="en-US" sz="2000" dirty="0">
              <a:solidFill>
                <a:srgbClr val="4472C4"/>
              </a:solidFill>
              <a:latin typeface="Century Gothic"/>
              <a:cs typeface="Calibri"/>
            </a:endParaRPr>
          </a:p>
        </p:txBody>
      </p:sp>
      <p:pic>
        <p:nvPicPr>
          <p:cNvPr id="4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23C6523A-E861-4401-BA55-924A0416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91" y="1762914"/>
            <a:ext cx="9592874" cy="50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52" y="1748812"/>
            <a:ext cx="4153173" cy="402159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File -&gt; Set Project...</a:t>
            </a: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lnSpc>
                <a:spcPct val="13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Select the directory which is parent to all the project data files and folders.</a:t>
            </a:r>
            <a:endParaRPr lang="en-US" sz="30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Century Gothic"/>
                <a:cs typeface="Calibri"/>
              </a:rPr>
              <a:t>Make sure you do not select another directory inside the parent directory</a:t>
            </a:r>
            <a:endParaRPr lang="en-US" sz="3000" b="1" dirty="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Click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Set</a:t>
            </a:r>
          </a:p>
          <a:p>
            <a:pPr marL="457200" lvl="1" indent="0">
              <a:buNone/>
            </a:pPr>
            <a:endParaRPr lang="en-US" sz="2000" dirty="0">
              <a:latin typeface="Century Gothic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Set project directory</a:t>
            </a:r>
          </a:p>
        </p:txBody>
      </p:sp>
      <p:pic>
        <p:nvPicPr>
          <p:cNvPr id="4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FF38367A-F924-400E-B25E-924CFED9E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1625560"/>
            <a:ext cx="7612054" cy="40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67" y="1655234"/>
            <a:ext cx="5710782" cy="499143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Check that your render settings are correct: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Select the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Renderman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 </a:t>
            </a:r>
            <a:r>
              <a:rPr lang="en-US" sz="2000" dirty="0">
                <a:latin typeface="Century Gothic"/>
                <a:cs typeface="Calibri"/>
              </a:rPr>
              <a:t>renderer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Make sure you have a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name </a:t>
            </a:r>
            <a:r>
              <a:rPr lang="en-US" sz="2000" dirty="0">
                <a:latin typeface="Century Gothic"/>
                <a:cs typeface="Calibri"/>
              </a:rPr>
              <a:t>for the output renders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No need to select a file type because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renderman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 </a:t>
            </a:r>
            <a:r>
              <a:rPr lang="en-US" sz="2000" dirty="0">
                <a:latin typeface="Century Gothic"/>
                <a:cs typeface="Calibri"/>
              </a:rPr>
              <a:t>exports to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exr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format </a:t>
            </a:r>
            <a:r>
              <a:rPr lang="en-US" sz="2000" dirty="0">
                <a:latin typeface="Century Gothic"/>
                <a:cs typeface="Calibri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frame padding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Make sure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animation frames</a:t>
            </a:r>
            <a:r>
              <a:rPr lang="en-US" sz="2000" dirty="0">
                <a:latin typeface="Century Gothic"/>
                <a:cs typeface="Calibri"/>
              </a:rPr>
              <a:t> are correct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camera </a:t>
            </a:r>
            <a:r>
              <a:rPr lang="en-US" sz="2000" dirty="0">
                <a:latin typeface="Century Gothic"/>
                <a:cs typeface="Calibri"/>
              </a:rPr>
              <a:t>to render from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Set the correct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resolution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82259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Check the render settings</a:t>
            </a:r>
            <a:endParaRPr lang="en-US" dirty="0">
              <a:latin typeface="Century Gothic"/>
            </a:endParaRP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F01120E8-8D4B-43BE-A124-0DC5FC1A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361" y="4417"/>
            <a:ext cx="5390147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88" y="1962708"/>
            <a:ext cx="4039731" cy="32268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35000"/>
              </a:lnSpc>
            </a:pPr>
            <a:r>
              <a:rPr lang="en-US" sz="2000" dirty="0">
                <a:latin typeface="Century Gothic"/>
                <a:cs typeface="Calibri"/>
              </a:rPr>
              <a:t>Press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Ctrl + S</a:t>
            </a:r>
            <a:r>
              <a:rPr lang="en-US" sz="2000" dirty="0">
                <a:latin typeface="Century Gothic"/>
                <a:cs typeface="Calibri"/>
              </a:rPr>
              <a:t> to save the scene</a:t>
            </a:r>
            <a:endParaRPr lang="en-US" dirty="0"/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Open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for debugging information</a:t>
            </a:r>
            <a:endParaRPr lang="en-US" dirty="0">
              <a:cs typeface="Calibri"/>
            </a:endParaRPr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/>
            <a:r>
              <a:rPr lang="en-US" sz="2000" dirty="0">
                <a:latin typeface="Century Gothic"/>
                <a:cs typeface="Calibri"/>
              </a:rPr>
              <a:t>Go to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rendering shelf</a:t>
            </a:r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/>
            <a:r>
              <a:rPr lang="en-US" sz="2000" dirty="0">
                <a:latin typeface="Century Gothic"/>
                <a:cs typeface="Calibri"/>
              </a:rPr>
              <a:t>Hit the cow!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Let's render</a:t>
            </a:r>
            <a:endParaRPr lang="en-US" dirty="0">
              <a:latin typeface="Century Gothic"/>
            </a:endParaRPr>
          </a:p>
        </p:txBody>
      </p:sp>
      <p:pic>
        <p:nvPicPr>
          <p:cNvPr id="2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91547A1-9A78-4813-9CAB-E08C29D2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77" y="1572472"/>
            <a:ext cx="7529094" cy="40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46" y="2189972"/>
            <a:ext cx="4440783" cy="3240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your local disk space (quota), or 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skip </a:t>
            </a:r>
            <a:r>
              <a:rPr lang="en-US" sz="2000" dirty="0">
                <a:latin typeface="Century Gothic"/>
                <a:cs typeface="Calibri"/>
              </a:rPr>
              <a:t>if not needed.</a:t>
            </a:r>
            <a:endParaRPr lang="en-US" dirty="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for any warnings about the version of the tool you are using.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8DF5961-54D0-4B57-A610-65AA5E61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26" y="1545650"/>
            <a:ext cx="7368673" cy="3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63" y="1254181"/>
            <a:ext cx="4347205" cy="516522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A new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terminal </a:t>
            </a:r>
            <a:r>
              <a:rPr lang="en-US" sz="2000" dirty="0">
                <a:latin typeface="Century Gothic"/>
                <a:cs typeface="Calibri"/>
              </a:rPr>
              <a:t>will appear which links to the </a:t>
            </a:r>
            <a:r>
              <a:rPr lang="en-US" sz="2000" dirty="0" err="1">
                <a:latin typeface="Century Gothic"/>
                <a:cs typeface="Calibri"/>
              </a:rPr>
              <a:t>renderfarm</a:t>
            </a:r>
            <a:r>
              <a:rPr lang="en-US" sz="2000" dirty="0">
                <a:latin typeface="Century Gothic"/>
                <a:cs typeface="Calibri"/>
              </a:rPr>
              <a:t>.</a:t>
            </a:r>
            <a:endParaRPr lang="en-US" dirty="0"/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the data passed on to the </a:t>
            </a:r>
            <a:r>
              <a:rPr lang="en-US" sz="2000" dirty="0" err="1">
                <a:latin typeface="Century Gothic"/>
                <a:cs typeface="Calibri"/>
              </a:rPr>
              <a:t>renderfarm</a:t>
            </a:r>
            <a:r>
              <a:rPr lang="en-US" sz="2000" dirty="0">
                <a:latin typeface="Century Gothic"/>
                <a:cs typeface="Calibri"/>
              </a:rPr>
              <a:t> by reading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and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terminal</a:t>
            </a:r>
            <a:r>
              <a:rPr lang="en-US" sz="2000" dirty="0">
                <a:latin typeface="Century Gothic"/>
                <a:cs typeface="Calibri"/>
              </a:rPr>
              <a:t>. If not correct, just close the terminal to cancel the process.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 dirty="0">
                <a:solidFill>
                  <a:srgbClr val="FF0000"/>
                </a:solidFill>
                <a:latin typeface="Century Gothic"/>
                <a:cs typeface="Calibri"/>
              </a:rPr>
              <a:t>DO NOT USE MAYA OR CONTINUE TO WORK ON YOUR SCENE WHILE YOU SUBMIT A JOB TO THE RENDERFARM.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password </a:t>
            </a:r>
            <a:r>
              <a:rPr lang="en-US" sz="2000" dirty="0">
                <a:latin typeface="Century Gothic"/>
                <a:cs typeface="Calibri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1AEAA324-398C-4042-9C74-4556495B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228" y="1673614"/>
            <a:ext cx="7462253" cy="40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6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78" y="2029550"/>
            <a:ext cx="5149310" cy="3574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The tool will check if you have any existing directories with the same name on the server and prompt for action (replace or rename).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password </a:t>
            </a:r>
            <a:r>
              <a:rPr lang="en-US" sz="2000" dirty="0">
                <a:latin typeface="Century Gothic"/>
                <a:cs typeface="Calibri"/>
              </a:rPr>
              <a:t>again to upload your project directory onto the </a:t>
            </a:r>
            <a:r>
              <a:rPr lang="en-US" sz="2000" dirty="0" err="1">
                <a:latin typeface="Century Gothic"/>
                <a:cs typeface="Calibri"/>
              </a:rPr>
              <a:t>tete</a:t>
            </a:r>
            <a:r>
              <a:rPr lang="en-US" sz="2000" dirty="0">
                <a:latin typeface="Century Gothic"/>
                <a:cs typeface="Calibri"/>
              </a:rPr>
              <a:t> server.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421539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843D262-BE31-42AE-A6D2-F3686E15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1" y="-1871"/>
            <a:ext cx="5777831" cy="68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412</Words>
  <Application>Microsoft Office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Office Theme</vt:lpstr>
      <vt:lpstr>PowerPoint Presentation</vt:lpstr>
      <vt:lpstr>Copy the example scene</vt:lpstr>
      <vt:lpstr>Open the example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Constantinos Glynos</cp:lastModifiedBy>
  <cp:revision>1952</cp:revision>
  <dcterms:created xsi:type="dcterms:W3CDTF">2015-09-18T22:12:45Z</dcterms:created>
  <dcterms:modified xsi:type="dcterms:W3CDTF">2020-01-08T14:28:35Z</dcterms:modified>
</cp:coreProperties>
</file>